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Cubano 1" charset="1" panose="00000500000000000000"/>
      <p:regular r:id="rId22"/>
    </p:embeddedFont>
    <p:embeddedFont>
      <p:font typeface="Cubano 2" charset="1" panose="00000500000000000000"/>
      <p:regular r:id="rId23"/>
    </p:embeddedFont>
    <p:embeddedFont>
      <p:font typeface="More Sugar" charset="1" panose="00000000000000000000"/>
      <p:regular r:id="rId24"/>
    </p:embeddedFont>
    <p:embeddedFont>
      <p:font typeface="Sofia Pro" charset="1" panose="020B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bit.ly/2025OKSubmission" TargetMode="External" Type="http://schemas.openxmlformats.org/officeDocument/2006/relationships/hyperlink"/><Relationship Id="rId3" Target="../media/image49.png" Type="http://schemas.openxmlformats.org/officeDocument/2006/relationships/image"/><Relationship Id="rId4" Target="../media/image50.svg" Type="http://schemas.openxmlformats.org/officeDocument/2006/relationships/image"/><Relationship Id="rId5" Target="../media/image51.png" Type="http://schemas.openxmlformats.org/officeDocument/2006/relationships/image"/><Relationship Id="rId6" Target="../media/image52.svg" Type="http://schemas.openxmlformats.org/officeDocument/2006/relationships/image"/><Relationship Id="rId7" Target="../media/image53.png" Type="http://schemas.openxmlformats.org/officeDocument/2006/relationships/image"/><Relationship Id="rId8" Target="../media/image5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youtu.be/7XjcEvLCoPo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42767" y="7244938"/>
            <a:ext cx="13202466" cy="1017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8"/>
              </a:lnSpc>
            </a:pPr>
          </a:p>
          <a:p>
            <a:pPr algn="ctr">
              <a:lnSpc>
                <a:spcPts val="2378"/>
              </a:lnSpc>
            </a:pPr>
          </a:p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8CDE"/>
                </a:solidFill>
                <a:latin typeface="Cubano 1"/>
                <a:ea typeface="Cubano 1"/>
                <a:cs typeface="Cubano 1"/>
                <a:sym typeface="Cubano 1"/>
              </a:rPr>
              <a:t>O</a:t>
            </a:r>
            <a:r>
              <a:rPr lang="en-US" sz="3200">
                <a:solidFill>
                  <a:srgbClr val="008CDE"/>
                </a:solidFill>
                <a:latin typeface="Cubano 1"/>
                <a:ea typeface="Cubano 1"/>
                <a:cs typeface="Cubano 1"/>
                <a:sym typeface="Cubano 1"/>
              </a:rPr>
              <a:t>pen to all high school students!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218308" y="6336839"/>
            <a:ext cx="2526925" cy="1359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68"/>
              </a:lnSpc>
            </a:pPr>
            <a:r>
              <a:rPr lang="en-US" sz="5941">
                <a:solidFill>
                  <a:srgbClr val="E85B52"/>
                </a:solidFill>
                <a:latin typeface="Cubano 2"/>
                <a:ea typeface="Cubano 2"/>
                <a:cs typeface="Cubano 2"/>
                <a:sym typeface="Cubano 2"/>
              </a:rPr>
              <a:t>20</a:t>
            </a:r>
          </a:p>
          <a:p>
            <a:pPr algn="ctr">
              <a:lnSpc>
                <a:spcPts val="5168"/>
              </a:lnSpc>
            </a:pPr>
            <a:r>
              <a:rPr lang="en-US" sz="5941">
                <a:solidFill>
                  <a:srgbClr val="E85B52"/>
                </a:solidFill>
                <a:latin typeface="Cubano 2"/>
                <a:ea typeface="Cubano 2"/>
                <a:cs typeface="Cubano 2"/>
                <a:sym typeface="Cubano 2"/>
              </a:rPr>
              <a:t>25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453195" y="2024409"/>
            <a:ext cx="9668360" cy="4278249"/>
          </a:xfrm>
          <a:custGeom>
            <a:avLst/>
            <a:gdLst/>
            <a:ahLst/>
            <a:cxnLst/>
            <a:rect r="r" b="b" t="t" l="l"/>
            <a:pathLst>
              <a:path h="4278249" w="9668360">
                <a:moveTo>
                  <a:pt x="0" y="0"/>
                </a:moveTo>
                <a:lnTo>
                  <a:pt x="9668360" y="0"/>
                </a:lnTo>
                <a:lnTo>
                  <a:pt x="9668360" y="4278249"/>
                </a:lnTo>
                <a:lnTo>
                  <a:pt x="0" y="42782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581666" y="2843838"/>
            <a:ext cx="7747707" cy="308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000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How do you get through </a:t>
            </a:r>
          </a:p>
          <a:p>
            <a:pPr algn="ctr">
              <a:lnSpc>
                <a:spcPts val="4600"/>
              </a:lnSpc>
            </a:pPr>
            <a:r>
              <a:rPr lang="en-US" sz="4000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stress and worry?</a:t>
            </a:r>
          </a:p>
          <a:p>
            <a:pPr algn="ctr">
              <a:lnSpc>
                <a:spcPts val="1676"/>
              </a:lnSpc>
            </a:pPr>
          </a:p>
          <a:p>
            <a:pPr algn="ctr">
              <a:lnSpc>
                <a:spcPts val="4600"/>
              </a:lnSpc>
            </a:pPr>
            <a:r>
              <a:rPr lang="en-US" sz="4000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OK You is</a:t>
            </a:r>
            <a:r>
              <a:rPr lang="en-US" sz="4000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 looking for your </a:t>
            </a:r>
          </a:p>
          <a:p>
            <a:pPr algn="ctr">
              <a:lnSpc>
                <a:spcPts val="4600"/>
              </a:lnSpc>
            </a:pPr>
            <a:r>
              <a:rPr lang="en-US" sz="4000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creative ideas!</a:t>
            </a:r>
          </a:p>
          <a:p>
            <a:pPr algn="ctr">
              <a:lnSpc>
                <a:spcPts val="46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3335921" y="5992221"/>
            <a:ext cx="2236251" cy="1899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666"/>
              </a:lnSpc>
              <a:spcBef>
                <a:spcPct val="0"/>
              </a:spcBef>
            </a:pPr>
            <a:r>
              <a:rPr lang="en-US" sz="13333">
                <a:solidFill>
                  <a:srgbClr val="008CDE"/>
                </a:solidFill>
                <a:latin typeface="Cubano 2"/>
                <a:ea typeface="Cubano 2"/>
                <a:cs typeface="Cubano 2"/>
                <a:sym typeface="Cubano 2"/>
              </a:rPr>
              <a:t>ok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21895" y="5992221"/>
            <a:ext cx="11510124" cy="1899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66"/>
              </a:lnSpc>
              <a:spcBef>
                <a:spcPct val="0"/>
              </a:spcBef>
            </a:pPr>
            <a:r>
              <a:rPr lang="en-US" sz="13333">
                <a:solidFill>
                  <a:srgbClr val="009999"/>
                </a:solidFill>
                <a:latin typeface="Cubano 2"/>
                <a:ea typeface="Cubano 2"/>
                <a:cs typeface="Cubano 2"/>
                <a:sym typeface="Cubano 2"/>
              </a:rPr>
              <a:t>challenge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85759" y="1226150"/>
            <a:ext cx="513656" cy="489257"/>
          </a:xfrm>
          <a:custGeom>
            <a:avLst/>
            <a:gdLst/>
            <a:ahLst/>
            <a:cxnLst/>
            <a:rect r="r" b="b" t="t" l="l"/>
            <a:pathLst>
              <a:path h="489257" w="513656">
                <a:moveTo>
                  <a:pt x="0" y="0"/>
                </a:moveTo>
                <a:lnTo>
                  <a:pt x="513656" y="0"/>
                </a:lnTo>
                <a:lnTo>
                  <a:pt x="513656" y="489257"/>
                </a:lnTo>
                <a:lnTo>
                  <a:pt x="0" y="48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85759" y="1959158"/>
            <a:ext cx="513656" cy="489257"/>
          </a:xfrm>
          <a:custGeom>
            <a:avLst/>
            <a:gdLst/>
            <a:ahLst/>
            <a:cxnLst/>
            <a:rect r="r" b="b" t="t" l="l"/>
            <a:pathLst>
              <a:path h="489257" w="513656">
                <a:moveTo>
                  <a:pt x="0" y="0"/>
                </a:moveTo>
                <a:lnTo>
                  <a:pt x="513656" y="0"/>
                </a:lnTo>
                <a:lnTo>
                  <a:pt x="513656" y="489257"/>
                </a:lnTo>
                <a:lnTo>
                  <a:pt x="0" y="48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83061" y="2935917"/>
            <a:ext cx="513656" cy="489257"/>
          </a:xfrm>
          <a:custGeom>
            <a:avLst/>
            <a:gdLst/>
            <a:ahLst/>
            <a:cxnLst/>
            <a:rect r="r" b="b" t="t" l="l"/>
            <a:pathLst>
              <a:path h="489257" w="513656">
                <a:moveTo>
                  <a:pt x="0" y="0"/>
                </a:moveTo>
                <a:lnTo>
                  <a:pt x="513656" y="0"/>
                </a:lnTo>
                <a:lnTo>
                  <a:pt x="513656" y="489257"/>
                </a:lnTo>
                <a:lnTo>
                  <a:pt x="0" y="48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985759" y="3980135"/>
            <a:ext cx="513656" cy="489257"/>
          </a:xfrm>
          <a:custGeom>
            <a:avLst/>
            <a:gdLst/>
            <a:ahLst/>
            <a:cxnLst/>
            <a:rect r="r" b="b" t="t" l="l"/>
            <a:pathLst>
              <a:path h="489257" w="513656">
                <a:moveTo>
                  <a:pt x="0" y="0"/>
                </a:moveTo>
                <a:lnTo>
                  <a:pt x="513656" y="0"/>
                </a:lnTo>
                <a:lnTo>
                  <a:pt x="513656" y="489257"/>
                </a:lnTo>
                <a:lnTo>
                  <a:pt x="0" y="48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985759" y="4959848"/>
            <a:ext cx="513656" cy="489257"/>
          </a:xfrm>
          <a:custGeom>
            <a:avLst/>
            <a:gdLst/>
            <a:ahLst/>
            <a:cxnLst/>
            <a:rect r="r" b="b" t="t" l="l"/>
            <a:pathLst>
              <a:path h="489257" w="513656">
                <a:moveTo>
                  <a:pt x="0" y="0"/>
                </a:moveTo>
                <a:lnTo>
                  <a:pt x="513656" y="0"/>
                </a:lnTo>
                <a:lnTo>
                  <a:pt x="513656" y="489257"/>
                </a:lnTo>
                <a:lnTo>
                  <a:pt x="0" y="48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719128" y="1269082"/>
            <a:ext cx="5323383" cy="402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772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Name of project or activity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719128" y="1920856"/>
            <a:ext cx="6082904" cy="788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772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How your activity can help with stress or worry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719128" y="2908048"/>
            <a:ext cx="6159694" cy="788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772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List of supplies needed for your activity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719128" y="3938573"/>
            <a:ext cx="6159694" cy="788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772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Instructions with images (drawings, photos, collage, or other visual)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719128" y="4995879"/>
            <a:ext cx="6159694" cy="788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772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A short message that encourages others to try your activity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45649" y="1392594"/>
            <a:ext cx="7447254" cy="7501812"/>
            <a:chOff x="0" y="0"/>
            <a:chExt cx="9929672" cy="1000241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929672" cy="10002417"/>
            </a:xfrm>
            <a:custGeom>
              <a:avLst/>
              <a:gdLst/>
              <a:ahLst/>
              <a:cxnLst/>
              <a:rect r="r" b="b" t="t" l="l"/>
              <a:pathLst>
                <a:path h="10002417" w="9929672">
                  <a:moveTo>
                    <a:pt x="0" y="0"/>
                  </a:moveTo>
                  <a:lnTo>
                    <a:pt x="9929672" y="0"/>
                  </a:lnTo>
                  <a:lnTo>
                    <a:pt x="9929672" y="10002417"/>
                  </a:lnTo>
                  <a:lnTo>
                    <a:pt x="0" y="10002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225588" y="2536218"/>
              <a:ext cx="7478496" cy="59729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76"/>
                </a:lnSpc>
              </a:pPr>
            </a:p>
            <a:p>
              <a:pPr algn="ctr">
                <a:lnSpc>
                  <a:spcPts val="4076"/>
                </a:lnSpc>
              </a:pPr>
              <a:r>
                <a:rPr lang="en-US" sz="3396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Express your idea on an </a:t>
              </a:r>
            </a:p>
            <a:p>
              <a:pPr algn="ctr">
                <a:lnSpc>
                  <a:spcPts val="4076"/>
                </a:lnSpc>
              </a:pPr>
              <a:r>
                <a:rPr lang="en-US" sz="3396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8 1/2 x 11" piece of paper or digital document. You can face your paper in either direction, but please only use one side. Be sure to include everything on </a:t>
              </a:r>
            </a:p>
            <a:p>
              <a:pPr algn="ctr">
                <a:lnSpc>
                  <a:spcPts val="4076"/>
                </a:lnSpc>
              </a:pPr>
              <a:r>
                <a:rPr lang="en-US" sz="3396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the checklist below.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388627" y="1708755"/>
              <a:ext cx="7073880" cy="1003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48"/>
                </a:lnSpc>
              </a:pPr>
              <a:r>
                <a:rPr lang="en-US" sz="5225">
                  <a:solidFill>
                    <a:srgbClr val="FFFFFF"/>
                  </a:solidFill>
                  <a:latin typeface="More Sugar"/>
                  <a:ea typeface="More Sugar"/>
                  <a:cs typeface="More Sugar"/>
                  <a:sym typeface="More Sugar"/>
                </a:rPr>
                <a:t>STEP 5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719128" y="6324667"/>
            <a:ext cx="5602399" cy="3064213"/>
            <a:chOff x="0" y="0"/>
            <a:chExt cx="7469865" cy="408561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469865" cy="4085618"/>
            </a:xfrm>
            <a:custGeom>
              <a:avLst/>
              <a:gdLst/>
              <a:ahLst/>
              <a:cxnLst/>
              <a:rect r="r" b="b" t="t" l="l"/>
              <a:pathLst>
                <a:path h="4085618" w="7469865">
                  <a:moveTo>
                    <a:pt x="0" y="0"/>
                  </a:moveTo>
                  <a:lnTo>
                    <a:pt x="7469865" y="0"/>
                  </a:lnTo>
                  <a:lnTo>
                    <a:pt x="7469865" y="4085618"/>
                  </a:lnTo>
                  <a:lnTo>
                    <a:pt x="0" y="408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5107" t="0" r="-5107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828423" y="529037"/>
              <a:ext cx="6032193" cy="30465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7"/>
                </a:lnSpc>
              </a:pPr>
              <a:r>
                <a:rPr lang="en-US" sz="2833">
                  <a:solidFill>
                    <a:srgbClr val="E85B52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TIP 5:</a:t>
              </a:r>
            </a:p>
            <a:p>
              <a:pPr algn="ctr">
                <a:lnSpc>
                  <a:spcPts val="2397"/>
                </a:lnSpc>
              </a:pPr>
            </a:p>
            <a:p>
              <a:pPr algn="ctr">
                <a:lnSpc>
                  <a:spcPts val="3117"/>
                </a:lnSpc>
              </a:pPr>
              <a:r>
                <a:rPr lang="en-US" sz="2833">
                  <a:solidFill>
                    <a:srgbClr val="00AFAA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Think about how to share your activity in a way </a:t>
              </a:r>
            </a:p>
            <a:p>
              <a:pPr algn="ctr">
                <a:lnSpc>
                  <a:spcPts val="3117"/>
                </a:lnSpc>
              </a:pPr>
              <a:r>
                <a:rPr lang="en-US" sz="2833">
                  <a:solidFill>
                    <a:srgbClr val="00AFAA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that would get others </a:t>
              </a:r>
            </a:p>
            <a:p>
              <a:pPr algn="ctr">
                <a:lnSpc>
                  <a:spcPts val="3117"/>
                </a:lnSpc>
              </a:pPr>
              <a:r>
                <a:rPr lang="en-US" sz="2833">
                  <a:solidFill>
                    <a:srgbClr val="00AFAA"/>
                  </a:solidFill>
                  <a:latin typeface="More Sugar"/>
                  <a:ea typeface="More Sugar"/>
                  <a:cs typeface="More Sugar"/>
                  <a:sym typeface="More Sugar"/>
                </a:rPr>
                <a:t>excited to try it.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613792"/>
            <a:ext cx="18288000" cy="1115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8"/>
              </a:lnSpc>
            </a:pPr>
          </a:p>
          <a:p>
            <a:pPr algn="ctr">
              <a:lnSpc>
                <a:spcPts val="2928"/>
              </a:lnSpc>
            </a:pPr>
            <a:r>
              <a:rPr lang="en-US" sz="2440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Your project doesn’t need to have as many words as these examples, and you can use any </a:t>
            </a:r>
          </a:p>
          <a:p>
            <a:pPr algn="ctr">
              <a:lnSpc>
                <a:spcPts val="2928"/>
              </a:lnSpc>
            </a:pPr>
            <a:r>
              <a:rPr lang="en-US" sz="2440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kind of visuals you want: drawings, photos, cut-out pictures, fabric... it’s up to you!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171067" y="1805178"/>
            <a:ext cx="13665997" cy="8192671"/>
          </a:xfrm>
          <a:custGeom>
            <a:avLst/>
            <a:gdLst/>
            <a:ahLst/>
            <a:cxnLst/>
            <a:rect r="r" b="b" t="t" l="l"/>
            <a:pathLst>
              <a:path h="8192671" w="13665997">
                <a:moveTo>
                  <a:pt x="0" y="0"/>
                </a:moveTo>
                <a:lnTo>
                  <a:pt x="13665997" y="0"/>
                </a:lnTo>
                <a:lnTo>
                  <a:pt x="13665997" y="8192671"/>
                </a:lnTo>
                <a:lnTo>
                  <a:pt x="0" y="81926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60" t="-13439" r="-14372" b="-4579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1089474" y="883460"/>
            <a:ext cx="845518" cy="845518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CD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53399" y="1070206"/>
            <a:ext cx="1317668" cy="658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2"/>
              </a:lnSpc>
            </a:pPr>
            <a:r>
              <a:rPr lang="en-US" sz="121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Project </a:t>
            </a:r>
          </a:p>
          <a:p>
            <a:pPr algn="ctr">
              <a:lnSpc>
                <a:spcPts val="1282"/>
              </a:lnSpc>
            </a:pPr>
            <a:r>
              <a:rPr lang="en-US" sz="121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Example</a:t>
            </a:r>
          </a:p>
          <a:p>
            <a:pPr algn="ctr">
              <a:lnSpc>
                <a:spcPts val="2565"/>
              </a:lnSpc>
            </a:pPr>
            <a:r>
              <a:rPr lang="en-US" sz="242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93335" y="683915"/>
            <a:ext cx="6890059" cy="8919170"/>
          </a:xfrm>
          <a:custGeom>
            <a:avLst/>
            <a:gdLst/>
            <a:ahLst/>
            <a:cxnLst/>
            <a:rect r="r" b="b" t="t" l="l"/>
            <a:pathLst>
              <a:path h="8919170" w="6890059">
                <a:moveTo>
                  <a:pt x="0" y="0"/>
                </a:moveTo>
                <a:lnTo>
                  <a:pt x="6890059" y="0"/>
                </a:lnTo>
                <a:lnTo>
                  <a:pt x="6890059" y="8919170"/>
                </a:lnTo>
                <a:lnTo>
                  <a:pt x="0" y="8919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3924985" y="683915"/>
            <a:ext cx="845518" cy="84551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CD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688910" y="870661"/>
            <a:ext cx="1317668" cy="658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2"/>
              </a:lnSpc>
            </a:pPr>
            <a:r>
              <a:rPr lang="en-US" sz="121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Project </a:t>
            </a:r>
          </a:p>
          <a:p>
            <a:pPr algn="ctr">
              <a:lnSpc>
                <a:spcPts val="1282"/>
              </a:lnSpc>
            </a:pPr>
            <a:r>
              <a:rPr lang="en-US" sz="121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Example</a:t>
            </a:r>
          </a:p>
          <a:p>
            <a:pPr algn="ctr">
              <a:lnSpc>
                <a:spcPts val="2565"/>
              </a:lnSpc>
            </a:pPr>
            <a:r>
              <a:rPr lang="en-US" sz="242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19270" y="394045"/>
            <a:ext cx="7341866" cy="9498910"/>
          </a:xfrm>
          <a:custGeom>
            <a:avLst/>
            <a:gdLst/>
            <a:ahLst/>
            <a:cxnLst/>
            <a:rect r="r" b="b" t="t" l="l"/>
            <a:pathLst>
              <a:path h="9498910" w="7341866">
                <a:moveTo>
                  <a:pt x="0" y="0"/>
                </a:moveTo>
                <a:lnTo>
                  <a:pt x="7341866" y="0"/>
                </a:lnTo>
                <a:lnTo>
                  <a:pt x="7341866" y="9498910"/>
                </a:lnTo>
                <a:lnTo>
                  <a:pt x="0" y="9498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2328152" y="2736102"/>
            <a:ext cx="4516411" cy="1025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2529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This project was created by a team. Each member came up with a different character.</a:t>
            </a:r>
          </a:p>
        </p:txBody>
      </p:sp>
      <p:grpSp>
        <p:nvGrpSpPr>
          <p:cNvPr name="Group 4" id="4"/>
          <p:cNvGrpSpPr/>
          <p:nvPr/>
        </p:nvGrpSpPr>
        <p:grpSpPr>
          <a:xfrm rot="5400000">
            <a:off x="3924985" y="683915"/>
            <a:ext cx="845518" cy="845518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CD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688910" y="870661"/>
            <a:ext cx="1317668" cy="658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2"/>
              </a:lnSpc>
            </a:pPr>
            <a:r>
              <a:rPr lang="en-US" sz="121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Project </a:t>
            </a:r>
          </a:p>
          <a:p>
            <a:pPr algn="ctr">
              <a:lnSpc>
                <a:spcPts val="1282"/>
              </a:lnSpc>
            </a:pPr>
            <a:r>
              <a:rPr lang="en-US" sz="121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Example</a:t>
            </a:r>
          </a:p>
          <a:p>
            <a:pPr algn="ctr">
              <a:lnSpc>
                <a:spcPts val="2565"/>
              </a:lnSpc>
            </a:pPr>
            <a:r>
              <a:rPr lang="en-US" sz="242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3924985" y="683915"/>
            <a:ext cx="845518" cy="84551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C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470457" y="388104"/>
            <a:ext cx="7347086" cy="9510791"/>
          </a:xfrm>
          <a:custGeom>
            <a:avLst/>
            <a:gdLst/>
            <a:ahLst/>
            <a:cxnLst/>
            <a:rect r="r" b="b" t="t" l="l"/>
            <a:pathLst>
              <a:path h="9510791" w="7347086">
                <a:moveTo>
                  <a:pt x="0" y="0"/>
                </a:moveTo>
                <a:lnTo>
                  <a:pt x="7347086" y="0"/>
                </a:lnTo>
                <a:lnTo>
                  <a:pt x="7347086" y="9510792"/>
                </a:lnTo>
                <a:lnTo>
                  <a:pt x="0" y="951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88910" y="870661"/>
            <a:ext cx="1317668" cy="658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2"/>
              </a:lnSpc>
            </a:pPr>
            <a:r>
              <a:rPr lang="en-US" sz="121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Project </a:t>
            </a:r>
          </a:p>
          <a:p>
            <a:pPr algn="ctr">
              <a:lnSpc>
                <a:spcPts val="1282"/>
              </a:lnSpc>
            </a:pPr>
            <a:r>
              <a:rPr lang="en-US" sz="121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Example</a:t>
            </a:r>
          </a:p>
          <a:p>
            <a:pPr algn="ctr">
              <a:lnSpc>
                <a:spcPts val="2565"/>
              </a:lnSpc>
            </a:pPr>
            <a:r>
              <a:rPr lang="en-US" sz="242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3924985" y="683915"/>
            <a:ext cx="845518" cy="84551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C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461299" y="376250"/>
            <a:ext cx="7365402" cy="9534501"/>
          </a:xfrm>
          <a:custGeom>
            <a:avLst/>
            <a:gdLst/>
            <a:ahLst/>
            <a:cxnLst/>
            <a:rect r="r" b="b" t="t" l="l"/>
            <a:pathLst>
              <a:path h="9534501" w="7365402">
                <a:moveTo>
                  <a:pt x="0" y="0"/>
                </a:moveTo>
                <a:lnTo>
                  <a:pt x="7365402" y="0"/>
                </a:lnTo>
                <a:lnTo>
                  <a:pt x="7365402" y="9534500"/>
                </a:lnTo>
                <a:lnTo>
                  <a:pt x="0" y="9534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88910" y="870661"/>
            <a:ext cx="1317668" cy="658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2"/>
              </a:lnSpc>
            </a:pPr>
            <a:r>
              <a:rPr lang="en-US" sz="121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Project </a:t>
            </a:r>
          </a:p>
          <a:p>
            <a:pPr algn="ctr">
              <a:lnSpc>
                <a:spcPts val="1282"/>
              </a:lnSpc>
            </a:pPr>
            <a:r>
              <a:rPr lang="en-US" sz="121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Example</a:t>
            </a:r>
          </a:p>
          <a:p>
            <a:pPr algn="ctr">
              <a:lnSpc>
                <a:spcPts val="2565"/>
              </a:lnSpc>
            </a:pPr>
            <a:r>
              <a:rPr lang="en-US" sz="2420">
                <a:solidFill>
                  <a:srgbClr val="E7F6F4"/>
                </a:solidFill>
                <a:latin typeface="Sofia Pro"/>
                <a:ea typeface="Sofia Pro"/>
                <a:cs typeface="Sofia Pro"/>
                <a:sym typeface="Sofia Pro"/>
              </a:rPr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716174" y="7291985"/>
            <a:ext cx="3633316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399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  <a:hlinkClick r:id="rId2" tooltip="https://bit.ly/2025OKSubmission"/>
              </a:rPr>
              <a:t>bit.ly/2025OKSubmission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2928437" y="3926886"/>
            <a:ext cx="3208790" cy="3208790"/>
            <a:chOff x="0" y="0"/>
            <a:chExt cx="4278386" cy="427838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8386" cy="4278386"/>
            </a:xfrm>
            <a:custGeom>
              <a:avLst/>
              <a:gdLst/>
              <a:ahLst/>
              <a:cxnLst/>
              <a:rect r="r" b="b" t="t" l="l"/>
              <a:pathLst>
                <a:path h="4278386" w="4278386">
                  <a:moveTo>
                    <a:pt x="0" y="0"/>
                  </a:moveTo>
                  <a:lnTo>
                    <a:pt x="4278386" y="0"/>
                  </a:lnTo>
                  <a:lnTo>
                    <a:pt x="4278386" y="4278386"/>
                  </a:lnTo>
                  <a:lnTo>
                    <a:pt x="0" y="4278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10273" y="3926886"/>
            <a:ext cx="3208790" cy="3208790"/>
            <a:chOff x="0" y="0"/>
            <a:chExt cx="4278386" cy="42783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8386" cy="4278386"/>
            </a:xfrm>
            <a:custGeom>
              <a:avLst/>
              <a:gdLst/>
              <a:ahLst/>
              <a:cxnLst/>
              <a:rect r="r" b="b" t="t" l="l"/>
              <a:pathLst>
                <a:path h="4278386" w="4278386">
                  <a:moveTo>
                    <a:pt x="0" y="0"/>
                  </a:moveTo>
                  <a:lnTo>
                    <a:pt x="4278386" y="0"/>
                  </a:lnTo>
                  <a:lnTo>
                    <a:pt x="4278386" y="4278386"/>
                  </a:lnTo>
                  <a:lnTo>
                    <a:pt x="0" y="4278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693510" y="7291985"/>
            <a:ext cx="4042314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okyou.org/ok-challenge-2025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69410" y="2678785"/>
            <a:ext cx="4531015" cy="1114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927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For more info</a:t>
            </a:r>
          </a:p>
          <a:p>
            <a:pPr algn="ctr">
              <a:lnSpc>
                <a:spcPts val="4320"/>
              </a:lnSpc>
            </a:pPr>
            <a:r>
              <a:rPr lang="en-US" sz="3927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and guidelines: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87575" y="2678785"/>
            <a:ext cx="4531015" cy="1114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927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To submit </a:t>
            </a:r>
          </a:p>
          <a:p>
            <a:pPr algn="ctr">
              <a:lnSpc>
                <a:spcPts val="4320"/>
              </a:lnSpc>
            </a:pPr>
            <a:r>
              <a:rPr lang="en-US" sz="3927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your idea: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610583" y="3580479"/>
            <a:ext cx="5066835" cy="3692456"/>
          </a:xfrm>
          <a:custGeom>
            <a:avLst/>
            <a:gdLst/>
            <a:ahLst/>
            <a:cxnLst/>
            <a:rect r="r" b="b" t="t" l="l"/>
            <a:pathLst>
              <a:path h="3692456" w="5066835">
                <a:moveTo>
                  <a:pt x="0" y="0"/>
                </a:moveTo>
                <a:lnTo>
                  <a:pt x="5066834" y="0"/>
                </a:lnTo>
                <a:lnTo>
                  <a:pt x="5066834" y="3692456"/>
                </a:lnTo>
                <a:lnTo>
                  <a:pt x="0" y="3692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369686" y="4758566"/>
            <a:ext cx="3554073" cy="1454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4"/>
              </a:lnSpc>
              <a:spcBef>
                <a:spcPct val="0"/>
              </a:spcBef>
            </a:pPr>
            <a:r>
              <a:rPr lang="en-US" sz="514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Enter by March 31!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44884" y="3123611"/>
            <a:ext cx="9398233" cy="5042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8"/>
              </a:lnSpc>
              <a:spcBef>
                <a:spcPct val="0"/>
              </a:spcBef>
            </a:pPr>
            <a:r>
              <a:rPr lang="en-US" sz="3298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OK You is a nonprofit with a mission to inspire more people to “create their own OK.” </a:t>
            </a:r>
          </a:p>
          <a:p>
            <a:pPr algn="ctr">
              <a:lnSpc>
                <a:spcPts val="3628"/>
              </a:lnSpc>
              <a:spcBef>
                <a:spcPct val="0"/>
              </a:spcBef>
            </a:pPr>
          </a:p>
          <a:p>
            <a:pPr algn="ctr">
              <a:lnSpc>
                <a:spcPts val="3628"/>
              </a:lnSpc>
              <a:spcBef>
                <a:spcPct val="0"/>
              </a:spcBef>
            </a:pPr>
            <a:r>
              <a:rPr lang="en-US" sz="3298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Think of OKness as that feeling of inner peace you get when you’re feeling strong, calm and connected to your best self.</a:t>
            </a:r>
          </a:p>
          <a:p>
            <a:pPr algn="ctr">
              <a:lnSpc>
                <a:spcPts val="3628"/>
              </a:lnSpc>
              <a:spcBef>
                <a:spcPct val="0"/>
              </a:spcBef>
            </a:pPr>
          </a:p>
          <a:p>
            <a:pPr algn="ctr">
              <a:lnSpc>
                <a:spcPts val="3628"/>
              </a:lnSpc>
              <a:spcBef>
                <a:spcPct val="0"/>
              </a:spcBef>
            </a:pPr>
            <a:r>
              <a:rPr lang="en-US" sz="3298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OK You believes we all have it in us to create </a:t>
            </a:r>
          </a:p>
          <a:p>
            <a:pPr algn="ctr">
              <a:lnSpc>
                <a:spcPts val="3628"/>
              </a:lnSpc>
              <a:spcBef>
                <a:spcPct val="0"/>
              </a:spcBef>
            </a:pPr>
            <a:r>
              <a:rPr lang="en-US" sz="3298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that feeling for ourselves, and that</a:t>
            </a:r>
          </a:p>
          <a:p>
            <a:pPr algn="ctr">
              <a:lnSpc>
                <a:spcPts val="3628"/>
              </a:lnSpc>
              <a:spcBef>
                <a:spcPct val="0"/>
              </a:spcBef>
            </a:pPr>
            <a:r>
              <a:rPr lang="en-US" sz="3298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high school students have the wisdom and imagination to create more OKness in the world.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0"/>
            <a:ext cx="18496380" cy="1648347"/>
            <a:chOff x="0" y="0"/>
            <a:chExt cx="4871474" cy="4341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71474" cy="434133"/>
            </a:xfrm>
            <a:custGeom>
              <a:avLst/>
              <a:gdLst/>
              <a:ahLst/>
              <a:cxnLst/>
              <a:rect r="r" b="b" t="t" l="l"/>
              <a:pathLst>
                <a:path h="434133" w="4871474">
                  <a:moveTo>
                    <a:pt x="0" y="0"/>
                  </a:moveTo>
                  <a:lnTo>
                    <a:pt x="4871474" y="0"/>
                  </a:lnTo>
                  <a:lnTo>
                    <a:pt x="4871474" y="434133"/>
                  </a:lnTo>
                  <a:lnTo>
                    <a:pt x="0" y="434133"/>
                  </a:lnTo>
                  <a:close/>
                </a:path>
              </a:pathLst>
            </a:custGeom>
            <a:solidFill>
              <a:srgbClr val="008CD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38100"/>
              <a:ext cx="4871474" cy="396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0" y="514612"/>
            <a:ext cx="18288000" cy="647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Cubano 2"/>
                <a:ea typeface="Cubano 2"/>
                <a:cs typeface="Cubano 2"/>
                <a:sym typeface="Cubano 2"/>
              </a:rPr>
              <a:t>what’s this all about?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20484" y="6855446"/>
            <a:ext cx="1158201" cy="1204179"/>
          </a:xfrm>
          <a:custGeom>
            <a:avLst/>
            <a:gdLst/>
            <a:ahLst/>
            <a:cxnLst/>
            <a:rect r="r" b="b" t="t" l="l"/>
            <a:pathLst>
              <a:path h="1204179" w="1158201">
                <a:moveTo>
                  <a:pt x="0" y="0"/>
                </a:moveTo>
                <a:lnTo>
                  <a:pt x="1158201" y="0"/>
                </a:lnTo>
                <a:lnTo>
                  <a:pt x="1158201" y="1204179"/>
                </a:lnTo>
                <a:lnTo>
                  <a:pt x="0" y="1204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08599" y="6617311"/>
            <a:ext cx="1365391" cy="1562679"/>
          </a:xfrm>
          <a:custGeom>
            <a:avLst/>
            <a:gdLst/>
            <a:ahLst/>
            <a:cxnLst/>
            <a:rect r="r" b="b" t="t" l="l"/>
            <a:pathLst>
              <a:path h="1562679" w="1365391">
                <a:moveTo>
                  <a:pt x="0" y="0"/>
                </a:moveTo>
                <a:lnTo>
                  <a:pt x="1365391" y="0"/>
                </a:lnTo>
                <a:lnTo>
                  <a:pt x="1365391" y="1562679"/>
                </a:lnTo>
                <a:lnTo>
                  <a:pt x="0" y="15626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96259" y="4493815"/>
            <a:ext cx="3105349" cy="2173478"/>
          </a:xfrm>
          <a:custGeom>
            <a:avLst/>
            <a:gdLst/>
            <a:ahLst/>
            <a:cxnLst/>
            <a:rect r="r" b="b" t="t" l="l"/>
            <a:pathLst>
              <a:path h="2173478" w="3105349">
                <a:moveTo>
                  <a:pt x="0" y="0"/>
                </a:moveTo>
                <a:lnTo>
                  <a:pt x="3105349" y="0"/>
                </a:lnTo>
                <a:lnTo>
                  <a:pt x="3105349" y="2173478"/>
                </a:lnTo>
                <a:lnTo>
                  <a:pt x="0" y="2173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702" r="0" b="-1702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0"/>
            <a:ext cx="18496380" cy="1648347"/>
            <a:chOff x="0" y="0"/>
            <a:chExt cx="4871474" cy="4341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71474" cy="434133"/>
            </a:xfrm>
            <a:custGeom>
              <a:avLst/>
              <a:gdLst/>
              <a:ahLst/>
              <a:cxnLst/>
              <a:rect r="r" b="b" t="t" l="l"/>
              <a:pathLst>
                <a:path h="434133" w="4871474">
                  <a:moveTo>
                    <a:pt x="0" y="0"/>
                  </a:moveTo>
                  <a:lnTo>
                    <a:pt x="4871474" y="0"/>
                  </a:lnTo>
                  <a:lnTo>
                    <a:pt x="4871474" y="434133"/>
                  </a:lnTo>
                  <a:lnTo>
                    <a:pt x="0" y="434133"/>
                  </a:lnTo>
                  <a:close/>
                </a:path>
              </a:pathLst>
            </a:custGeom>
            <a:solidFill>
              <a:srgbClr val="008CD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38100"/>
              <a:ext cx="4871474" cy="396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8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898037" y="2998557"/>
            <a:ext cx="1321452" cy="1321452"/>
          </a:xfrm>
          <a:custGeom>
            <a:avLst/>
            <a:gdLst/>
            <a:ahLst/>
            <a:cxnLst/>
            <a:rect r="r" b="b" t="t" l="l"/>
            <a:pathLst>
              <a:path h="1321452" w="1321452">
                <a:moveTo>
                  <a:pt x="0" y="0"/>
                </a:moveTo>
                <a:lnTo>
                  <a:pt x="1321452" y="0"/>
                </a:lnTo>
                <a:lnTo>
                  <a:pt x="1321452" y="1321451"/>
                </a:lnTo>
                <a:lnTo>
                  <a:pt x="0" y="1321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38796" y="3007460"/>
            <a:ext cx="1321452" cy="1321452"/>
          </a:xfrm>
          <a:custGeom>
            <a:avLst/>
            <a:gdLst/>
            <a:ahLst/>
            <a:cxnLst/>
            <a:rect r="r" b="b" t="t" l="l"/>
            <a:pathLst>
              <a:path h="1321452" w="1321452">
                <a:moveTo>
                  <a:pt x="0" y="0"/>
                </a:moveTo>
                <a:lnTo>
                  <a:pt x="1321451" y="0"/>
                </a:lnTo>
                <a:lnTo>
                  <a:pt x="1321451" y="1321451"/>
                </a:lnTo>
                <a:lnTo>
                  <a:pt x="0" y="1321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876500" y="2998557"/>
            <a:ext cx="1371433" cy="1371433"/>
          </a:xfrm>
          <a:custGeom>
            <a:avLst/>
            <a:gdLst/>
            <a:ahLst/>
            <a:cxnLst/>
            <a:rect r="r" b="b" t="t" l="l"/>
            <a:pathLst>
              <a:path h="1371433" w="1371433">
                <a:moveTo>
                  <a:pt x="0" y="0"/>
                </a:moveTo>
                <a:lnTo>
                  <a:pt x="1371433" y="0"/>
                </a:lnTo>
                <a:lnTo>
                  <a:pt x="1371433" y="1371433"/>
                </a:lnTo>
                <a:lnTo>
                  <a:pt x="0" y="13714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356481" y="4908153"/>
            <a:ext cx="639904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999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25+ finalists will have </a:t>
            </a:r>
          </a:p>
          <a:p>
            <a:pPr algn="ctr">
              <a:lnSpc>
                <a:spcPts val="3299"/>
              </a:lnSpc>
            </a:pPr>
            <a:r>
              <a:rPr lang="en-US" sz="2999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their ideas featured in </a:t>
            </a:r>
          </a:p>
          <a:p>
            <a:pPr algn="ctr">
              <a:lnSpc>
                <a:spcPts val="3299"/>
              </a:lnSpc>
            </a:pPr>
            <a:r>
              <a:rPr lang="en-US" sz="2999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the OK Challenge e-book!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87636" y="5227692"/>
            <a:ext cx="2939802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99">
                <a:solidFill>
                  <a:srgbClr val="E85B52"/>
                </a:solidFill>
                <a:latin typeface="More Sugar"/>
                <a:ea typeface="More Sugar"/>
                <a:cs typeface="More Sugar"/>
                <a:sym typeface="More Sugar"/>
              </a:rPr>
              <a:t>Win cash </a:t>
            </a:r>
          </a:p>
          <a:p>
            <a:pPr algn="ctr">
              <a:lnSpc>
                <a:spcPts val="2819"/>
              </a:lnSpc>
            </a:pPr>
            <a:r>
              <a:rPr lang="en-US" sz="2999">
                <a:solidFill>
                  <a:srgbClr val="E85B52"/>
                </a:solidFill>
                <a:latin typeface="More Sugar"/>
                <a:ea typeface="More Sugar"/>
                <a:cs typeface="More Sugar"/>
                <a:sym typeface="More Sugar"/>
              </a:rPr>
              <a:t>prizes!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0" y="5170357"/>
            <a:ext cx="6399043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Support wellness!</a:t>
            </a:r>
          </a:p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Spread OKness!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02216" y="6016362"/>
            <a:ext cx="3591341" cy="221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</a:p>
          <a:p>
            <a:pPr algn="ctr">
              <a:lnSpc>
                <a:spcPts val="3599"/>
              </a:lnSpc>
            </a:pPr>
          </a:p>
          <a:p>
            <a:pPr algn="ctr">
              <a:lnSpc>
                <a:spcPts val="3599"/>
              </a:lnSpc>
            </a:pPr>
            <a:r>
              <a:rPr lang="en-US" sz="2399">
                <a:solidFill>
                  <a:srgbClr val="00AFAA"/>
                </a:solidFill>
                <a:latin typeface="Cubano 1"/>
                <a:ea typeface="Cubano 1"/>
                <a:cs typeface="Cubano 1"/>
                <a:sym typeface="Cubano 1"/>
              </a:rPr>
              <a:t>1st place: $350</a:t>
            </a:r>
          </a:p>
          <a:p>
            <a:pPr algn="ctr">
              <a:lnSpc>
                <a:spcPts val="3599"/>
              </a:lnSpc>
            </a:pPr>
            <a:r>
              <a:rPr lang="en-US" sz="2399">
                <a:solidFill>
                  <a:srgbClr val="00AFAA"/>
                </a:solidFill>
                <a:latin typeface="Cubano 1"/>
                <a:ea typeface="Cubano 1"/>
                <a:cs typeface="Cubano 1"/>
                <a:sym typeface="Cubano 1"/>
              </a:rPr>
              <a:t>2nd place: $250</a:t>
            </a:r>
          </a:p>
          <a:p>
            <a:pPr algn="ctr">
              <a:lnSpc>
                <a:spcPts val="3599"/>
              </a:lnSpc>
            </a:pPr>
            <a:r>
              <a:rPr lang="en-US" sz="2399">
                <a:solidFill>
                  <a:srgbClr val="00AFAA"/>
                </a:solidFill>
                <a:latin typeface="Cubano 1"/>
                <a:ea typeface="Cubano 1"/>
                <a:cs typeface="Cubano 1"/>
                <a:sym typeface="Cubano 1"/>
              </a:rPr>
              <a:t>3rd place: $150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21922" y="514612"/>
            <a:ext cx="11510124" cy="647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Cubano 2"/>
                <a:ea typeface="Cubano 2"/>
                <a:cs typeface="Cubano 2"/>
                <a:sym typeface="Cubano 2"/>
              </a:rPr>
              <a:t>3 reasons to participate: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42121" y="2409872"/>
            <a:ext cx="6795644" cy="134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3198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Work on your own </a:t>
            </a:r>
          </a:p>
          <a:p>
            <a:pPr algn="ctr">
              <a:lnSpc>
                <a:spcPts val="3518"/>
              </a:lnSpc>
            </a:pPr>
            <a:r>
              <a:rPr lang="en-US" sz="3198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or in a team</a:t>
            </a:r>
          </a:p>
          <a:p>
            <a:pPr algn="ctr">
              <a:lnSpc>
                <a:spcPts val="3518"/>
              </a:lnSpc>
            </a:pPr>
            <a:r>
              <a:rPr lang="en-US" sz="3198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(you can submit up to 2 ideas)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71390" y="2353327"/>
            <a:ext cx="4065956" cy="3762205"/>
          </a:xfrm>
          <a:custGeom>
            <a:avLst/>
            <a:gdLst/>
            <a:ahLst/>
            <a:cxnLst/>
            <a:rect r="r" b="b" t="t" l="l"/>
            <a:pathLst>
              <a:path h="3762205" w="4065956">
                <a:moveTo>
                  <a:pt x="0" y="0"/>
                </a:moveTo>
                <a:lnTo>
                  <a:pt x="4065956" y="0"/>
                </a:lnTo>
                <a:lnTo>
                  <a:pt x="4065956" y="3762205"/>
                </a:lnTo>
                <a:lnTo>
                  <a:pt x="0" y="3762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3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19990" y="2390822"/>
            <a:ext cx="4074832" cy="3361186"/>
          </a:xfrm>
          <a:custGeom>
            <a:avLst/>
            <a:gdLst/>
            <a:ahLst/>
            <a:cxnLst/>
            <a:rect r="r" b="b" t="t" l="l"/>
            <a:pathLst>
              <a:path h="3361186" w="4074832">
                <a:moveTo>
                  <a:pt x="0" y="0"/>
                </a:moveTo>
                <a:lnTo>
                  <a:pt x="4074832" y="0"/>
                </a:lnTo>
                <a:lnTo>
                  <a:pt x="4074832" y="3361186"/>
                </a:lnTo>
                <a:lnTo>
                  <a:pt x="0" y="3361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803" t="0" r="-52008" b="-1773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1390" y="6734657"/>
            <a:ext cx="4065956" cy="2523643"/>
          </a:xfrm>
          <a:custGeom>
            <a:avLst/>
            <a:gdLst/>
            <a:ahLst/>
            <a:cxnLst/>
            <a:rect r="r" b="b" t="t" l="l"/>
            <a:pathLst>
              <a:path h="2523643" w="4065956">
                <a:moveTo>
                  <a:pt x="0" y="0"/>
                </a:moveTo>
                <a:lnTo>
                  <a:pt x="4065956" y="0"/>
                </a:lnTo>
                <a:lnTo>
                  <a:pt x="4065956" y="2523643"/>
                </a:lnTo>
                <a:lnTo>
                  <a:pt x="0" y="25236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42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537093" y="4513722"/>
            <a:ext cx="5213814" cy="1781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3198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Come up with an activity that can help others when </a:t>
            </a:r>
          </a:p>
          <a:p>
            <a:pPr algn="ctr">
              <a:lnSpc>
                <a:spcPts val="3518"/>
              </a:lnSpc>
            </a:pPr>
            <a:r>
              <a:rPr lang="en-US" sz="3198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they’re stressed or worried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77623" y="6533754"/>
            <a:ext cx="4524640" cy="1781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3198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No art experience needed! OK You is looking for new ideas!</a:t>
            </a:r>
          </a:p>
          <a:p>
            <a:pPr algn="ctr">
              <a:lnSpc>
                <a:spcPts val="3518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2839377" y="6283432"/>
            <a:ext cx="4074832" cy="2783135"/>
            <a:chOff x="0" y="0"/>
            <a:chExt cx="5433109" cy="37108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55243" y="1834205"/>
              <a:ext cx="1491929" cy="1876641"/>
            </a:xfrm>
            <a:custGeom>
              <a:avLst/>
              <a:gdLst/>
              <a:ahLst/>
              <a:cxnLst/>
              <a:rect r="r" b="b" t="t" l="l"/>
              <a:pathLst>
                <a:path h="1876641" w="1491929">
                  <a:moveTo>
                    <a:pt x="0" y="0"/>
                  </a:moveTo>
                  <a:lnTo>
                    <a:pt x="1491930" y="0"/>
                  </a:lnTo>
                  <a:lnTo>
                    <a:pt x="1491930" y="1876641"/>
                  </a:lnTo>
                  <a:lnTo>
                    <a:pt x="0" y="1876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1111847"/>
              <a:ext cx="1434462" cy="1452620"/>
            </a:xfrm>
            <a:custGeom>
              <a:avLst/>
              <a:gdLst/>
              <a:ahLst/>
              <a:cxnLst/>
              <a:rect r="r" b="b" t="t" l="l"/>
              <a:pathLst>
                <a:path h="1452620" w="1434462">
                  <a:moveTo>
                    <a:pt x="0" y="0"/>
                  </a:moveTo>
                  <a:lnTo>
                    <a:pt x="1434462" y="0"/>
                  </a:lnTo>
                  <a:lnTo>
                    <a:pt x="1434462" y="1452620"/>
                  </a:lnTo>
                  <a:lnTo>
                    <a:pt x="0" y="1452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837120" y="0"/>
              <a:ext cx="1750065" cy="1389114"/>
            </a:xfrm>
            <a:custGeom>
              <a:avLst/>
              <a:gdLst/>
              <a:ahLst/>
              <a:cxnLst/>
              <a:rect r="r" b="b" t="t" l="l"/>
              <a:pathLst>
                <a:path h="1389114" w="1750065">
                  <a:moveTo>
                    <a:pt x="0" y="0"/>
                  </a:moveTo>
                  <a:lnTo>
                    <a:pt x="1750064" y="0"/>
                  </a:lnTo>
                  <a:lnTo>
                    <a:pt x="1750064" y="1389114"/>
                  </a:lnTo>
                  <a:lnTo>
                    <a:pt x="0" y="1389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988392" y="1111847"/>
              <a:ext cx="1444717" cy="1444717"/>
            </a:xfrm>
            <a:custGeom>
              <a:avLst/>
              <a:gdLst/>
              <a:ahLst/>
              <a:cxnLst/>
              <a:rect r="r" b="b" t="t" l="l"/>
              <a:pathLst>
                <a:path h="1444717" w="1444717">
                  <a:moveTo>
                    <a:pt x="0" y="0"/>
                  </a:moveTo>
                  <a:lnTo>
                    <a:pt x="1444717" y="0"/>
                  </a:lnTo>
                  <a:lnTo>
                    <a:pt x="1444717" y="1444717"/>
                  </a:lnTo>
                  <a:lnTo>
                    <a:pt x="0" y="1444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0" y="0"/>
            <a:ext cx="18496380" cy="1648347"/>
            <a:chOff x="0" y="0"/>
            <a:chExt cx="4871474" cy="4341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71474" cy="434133"/>
            </a:xfrm>
            <a:custGeom>
              <a:avLst/>
              <a:gdLst/>
              <a:ahLst/>
              <a:cxnLst/>
              <a:rect r="r" b="b" t="t" l="l"/>
              <a:pathLst>
                <a:path h="434133" w="4871474">
                  <a:moveTo>
                    <a:pt x="0" y="0"/>
                  </a:moveTo>
                  <a:lnTo>
                    <a:pt x="4871474" y="0"/>
                  </a:lnTo>
                  <a:lnTo>
                    <a:pt x="4871474" y="434133"/>
                  </a:lnTo>
                  <a:lnTo>
                    <a:pt x="0" y="434133"/>
                  </a:lnTo>
                  <a:close/>
                </a:path>
              </a:pathLst>
            </a:custGeom>
            <a:solidFill>
              <a:srgbClr val="008CD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38100"/>
              <a:ext cx="4871474" cy="396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8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821922" y="514612"/>
            <a:ext cx="11510124" cy="647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Cubano 2"/>
                <a:ea typeface="Cubano 2"/>
                <a:cs typeface="Cubano 2"/>
                <a:sym typeface="Cubano 2"/>
              </a:rPr>
              <a:t>how it works: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-4057" y="8591885"/>
            <a:ext cx="18288000" cy="824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3199">
                <a:solidFill>
                  <a:srgbClr val="E85B52"/>
                </a:solidFill>
                <a:latin typeface="More Sugar"/>
                <a:ea typeface="More Sugar"/>
                <a:cs typeface="More Sugar"/>
                <a:sym typeface="More Sugar"/>
              </a:rPr>
              <a:t>Enter your idea by </a:t>
            </a:r>
          </a:p>
          <a:p>
            <a:pPr algn="ctr">
              <a:lnSpc>
                <a:spcPts val="3199"/>
              </a:lnSpc>
            </a:pPr>
            <a:r>
              <a:rPr lang="en-US" sz="3199">
                <a:solidFill>
                  <a:srgbClr val="E85B52"/>
                </a:solidFill>
                <a:latin typeface="More Sugar"/>
                <a:ea typeface="More Sugar"/>
                <a:cs typeface="More Sugar"/>
                <a:sym typeface="More Sugar"/>
              </a:rPr>
              <a:t>midnight, March 31!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64538" y="4511040"/>
            <a:ext cx="5158925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u="sng">
                <a:solidFill>
                  <a:srgbClr val="008CDE"/>
                </a:solidFill>
                <a:latin typeface="Sofia Pro"/>
                <a:ea typeface="Sofia Pro"/>
                <a:cs typeface="Sofia Pro"/>
                <a:sym typeface="Sofia Pro"/>
                <a:hlinkClick r:id="rId2" tooltip="https://youtu.be/7XjcEvLCoPo"/>
              </a:rPr>
              <a:t>View How-To Video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59573" y="2701402"/>
            <a:ext cx="6181568" cy="6226854"/>
          </a:xfrm>
          <a:custGeom>
            <a:avLst/>
            <a:gdLst/>
            <a:ahLst/>
            <a:cxnLst/>
            <a:rect r="r" b="b" t="t" l="l"/>
            <a:pathLst>
              <a:path h="6226854" w="6181568">
                <a:moveTo>
                  <a:pt x="0" y="0"/>
                </a:moveTo>
                <a:lnTo>
                  <a:pt x="6181568" y="0"/>
                </a:lnTo>
                <a:lnTo>
                  <a:pt x="6181568" y="6226854"/>
                </a:lnTo>
                <a:lnTo>
                  <a:pt x="0" y="6226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38181" y="4117738"/>
            <a:ext cx="710466" cy="676719"/>
          </a:xfrm>
          <a:custGeom>
            <a:avLst/>
            <a:gdLst/>
            <a:ahLst/>
            <a:cxnLst/>
            <a:rect r="r" b="b" t="t" l="l"/>
            <a:pathLst>
              <a:path h="676719" w="710466">
                <a:moveTo>
                  <a:pt x="0" y="0"/>
                </a:moveTo>
                <a:lnTo>
                  <a:pt x="710467" y="0"/>
                </a:lnTo>
                <a:lnTo>
                  <a:pt x="710467" y="676719"/>
                </a:lnTo>
                <a:lnTo>
                  <a:pt x="0" y="676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438181" y="5816340"/>
            <a:ext cx="710466" cy="676719"/>
          </a:xfrm>
          <a:custGeom>
            <a:avLst/>
            <a:gdLst/>
            <a:ahLst/>
            <a:cxnLst/>
            <a:rect r="r" b="b" t="t" l="l"/>
            <a:pathLst>
              <a:path h="676719" w="710466">
                <a:moveTo>
                  <a:pt x="0" y="0"/>
                </a:moveTo>
                <a:lnTo>
                  <a:pt x="710467" y="0"/>
                </a:lnTo>
                <a:lnTo>
                  <a:pt x="710467" y="676719"/>
                </a:lnTo>
                <a:lnTo>
                  <a:pt x="0" y="676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438181" y="7420882"/>
            <a:ext cx="710466" cy="676719"/>
          </a:xfrm>
          <a:custGeom>
            <a:avLst/>
            <a:gdLst/>
            <a:ahLst/>
            <a:cxnLst/>
            <a:rect r="r" b="b" t="t" l="l"/>
            <a:pathLst>
              <a:path h="676719" w="710466">
                <a:moveTo>
                  <a:pt x="0" y="0"/>
                </a:moveTo>
                <a:lnTo>
                  <a:pt x="710467" y="0"/>
                </a:lnTo>
                <a:lnTo>
                  <a:pt x="710467" y="676719"/>
                </a:lnTo>
                <a:lnTo>
                  <a:pt x="0" y="676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33253" y="4473182"/>
            <a:ext cx="4476985" cy="3624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8"/>
              </a:lnSpc>
            </a:pPr>
            <a:r>
              <a:rPr lang="en-US" sz="3524">
                <a:solidFill>
                  <a:srgbClr val="E7F6F4"/>
                </a:solidFill>
                <a:latin typeface="More Sugar"/>
                <a:ea typeface="More Sugar"/>
                <a:cs typeface="More Sugar"/>
                <a:sym typeface="More Sugar"/>
              </a:rPr>
              <a:t>Decide if you are going to work on your own, in a team, or both. (Cash prizes are split evenly among team members)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79313" y="3548228"/>
            <a:ext cx="7184865" cy="779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63"/>
              </a:lnSpc>
            </a:pPr>
            <a:r>
              <a:rPr lang="en-US" sz="542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STEP 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17171" y="761999"/>
            <a:ext cx="11792631" cy="567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9"/>
              </a:lnSpc>
            </a:pPr>
            <a:r>
              <a:rPr lang="en-US" sz="4279">
                <a:solidFill>
                  <a:srgbClr val="E85B52"/>
                </a:solidFill>
                <a:latin typeface="More Sugar"/>
                <a:ea typeface="More Sugar"/>
                <a:cs typeface="More Sugar"/>
                <a:sym typeface="More Sugar"/>
              </a:rPr>
              <a:t>Worksheet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38780" y="3404573"/>
            <a:ext cx="1709268" cy="46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3253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Alone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38780" y="5165773"/>
            <a:ext cx="1709268" cy="46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3253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Team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739087" y="594720"/>
            <a:ext cx="1363163" cy="726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3204">
                <a:solidFill>
                  <a:srgbClr val="E85B52"/>
                </a:solidFill>
                <a:latin typeface="Cubano 2"/>
                <a:ea typeface="Cubano 2"/>
                <a:cs typeface="Cubano 2"/>
                <a:sym typeface="Cubano 2"/>
              </a:rPr>
              <a:t>20</a:t>
            </a:r>
          </a:p>
          <a:p>
            <a:pPr algn="ctr">
              <a:lnSpc>
                <a:spcPts val="2788"/>
              </a:lnSpc>
            </a:pPr>
            <a:r>
              <a:rPr lang="en-US" sz="3204">
                <a:solidFill>
                  <a:srgbClr val="E85B52"/>
                </a:solidFill>
                <a:latin typeface="Cubano 2"/>
                <a:ea typeface="Cubano 2"/>
                <a:cs typeface="Cubano 2"/>
                <a:sym typeface="Cubano 2"/>
              </a:rPr>
              <a:t>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0674" y="390972"/>
            <a:ext cx="1206357" cy="1034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1"/>
              </a:lnSpc>
              <a:spcBef>
                <a:spcPct val="0"/>
              </a:spcBef>
            </a:pPr>
            <a:r>
              <a:rPr lang="en-US" sz="7192">
                <a:solidFill>
                  <a:srgbClr val="008CDE"/>
                </a:solidFill>
                <a:latin typeface="Cubano 2"/>
                <a:ea typeface="Cubano 2"/>
                <a:cs typeface="Cubano 2"/>
                <a:sym typeface="Cubano 2"/>
              </a:rPr>
              <a:t>ok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6781" y="390972"/>
            <a:ext cx="6209198" cy="1034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1"/>
              </a:lnSpc>
              <a:spcBef>
                <a:spcPct val="0"/>
              </a:spcBef>
            </a:pPr>
            <a:r>
              <a:rPr lang="en-US" sz="7192">
                <a:solidFill>
                  <a:srgbClr val="009999"/>
                </a:solidFill>
                <a:latin typeface="Cubano 2"/>
                <a:ea typeface="Cubano 2"/>
                <a:cs typeface="Cubano 2"/>
                <a:sym typeface="Cubano 2"/>
              </a:rPr>
              <a:t>challenge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38780" y="6770316"/>
            <a:ext cx="1709268" cy="46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3253">
                <a:solidFill>
                  <a:srgbClr val="008CDE"/>
                </a:solidFill>
                <a:latin typeface="More Sugar"/>
                <a:ea typeface="More Sugar"/>
                <a:cs typeface="More Sugar"/>
                <a:sym typeface="More Sugar"/>
              </a:rPr>
              <a:t>Both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20113" y="4570596"/>
            <a:ext cx="17609042" cy="10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2735">
                <a:solidFill>
                  <a:srgbClr val="E85B52"/>
                </a:solidFill>
                <a:latin typeface="More Sugar"/>
                <a:ea typeface="More Sugar"/>
                <a:cs typeface="More Sugar"/>
                <a:sym typeface="More Sugar"/>
              </a:rPr>
              <a:t>You can submit up to 2 ideas—</a:t>
            </a:r>
          </a:p>
          <a:p>
            <a:pPr algn="ctr">
              <a:lnSpc>
                <a:spcPts val="2735"/>
              </a:lnSpc>
            </a:pPr>
            <a:r>
              <a:rPr lang="en-US" sz="2735">
                <a:solidFill>
                  <a:srgbClr val="E85B52"/>
                </a:solidFill>
                <a:latin typeface="More Sugar"/>
                <a:ea typeface="More Sugar"/>
                <a:cs typeface="More Sugar"/>
                <a:sym typeface="More Sugar"/>
              </a:rPr>
              <a:t>on your own, in a team, </a:t>
            </a:r>
          </a:p>
          <a:p>
            <a:pPr algn="ctr">
              <a:lnSpc>
                <a:spcPts val="2735"/>
              </a:lnSpc>
            </a:pPr>
            <a:r>
              <a:rPr lang="en-US" sz="2735">
                <a:solidFill>
                  <a:srgbClr val="E85B52"/>
                </a:solidFill>
                <a:latin typeface="More Sugar"/>
                <a:ea typeface="More Sugar"/>
                <a:cs typeface="More Sugar"/>
                <a:sym typeface="More Sugar"/>
              </a:rPr>
              <a:t>or a combination.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192488" y="1586697"/>
            <a:ext cx="1866477" cy="1866477"/>
          </a:xfrm>
          <a:custGeom>
            <a:avLst/>
            <a:gdLst/>
            <a:ahLst/>
            <a:cxnLst/>
            <a:rect r="r" b="b" t="t" l="l"/>
            <a:pathLst>
              <a:path h="1866477" w="1866477">
                <a:moveTo>
                  <a:pt x="0" y="0"/>
                </a:moveTo>
                <a:lnTo>
                  <a:pt x="1866477" y="0"/>
                </a:lnTo>
                <a:lnTo>
                  <a:pt x="1866477" y="1866477"/>
                </a:lnTo>
                <a:lnTo>
                  <a:pt x="0" y="1866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63918">
            <a:off x="9772701" y="4980857"/>
            <a:ext cx="2270507" cy="1802215"/>
          </a:xfrm>
          <a:custGeom>
            <a:avLst/>
            <a:gdLst/>
            <a:ahLst/>
            <a:cxnLst/>
            <a:rect r="r" b="b" t="t" l="l"/>
            <a:pathLst>
              <a:path h="1802215" w="2270507">
                <a:moveTo>
                  <a:pt x="0" y="0"/>
                </a:moveTo>
                <a:lnTo>
                  <a:pt x="2270508" y="0"/>
                </a:lnTo>
                <a:lnTo>
                  <a:pt x="2270508" y="1802215"/>
                </a:lnTo>
                <a:lnTo>
                  <a:pt x="0" y="1802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309369" y="1122407"/>
            <a:ext cx="4642922" cy="3058308"/>
            <a:chOff x="0" y="0"/>
            <a:chExt cx="6190563" cy="40777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90563" cy="4077744"/>
            </a:xfrm>
            <a:custGeom>
              <a:avLst/>
              <a:gdLst/>
              <a:ahLst/>
              <a:cxnLst/>
              <a:rect r="r" b="b" t="t" l="l"/>
              <a:pathLst>
                <a:path h="4077744" w="6190563">
                  <a:moveTo>
                    <a:pt x="0" y="0"/>
                  </a:moveTo>
                  <a:lnTo>
                    <a:pt x="6190563" y="0"/>
                  </a:lnTo>
                  <a:lnTo>
                    <a:pt x="6190563" y="4077744"/>
                  </a:lnTo>
                  <a:lnTo>
                    <a:pt x="0" y="4077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6368" t="0" r="-16368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559019" y="773777"/>
              <a:ext cx="5072524" cy="24748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71"/>
                </a:lnSpc>
              </a:pPr>
              <a:r>
                <a:rPr lang="en-US" sz="2973">
                  <a:solidFill>
                    <a:srgbClr val="E85B52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TIP 1:</a:t>
              </a:r>
            </a:p>
            <a:p>
              <a:pPr algn="ctr">
                <a:lnSpc>
                  <a:spcPts val="2336"/>
                </a:lnSpc>
              </a:pPr>
            </a:p>
            <a:p>
              <a:pPr algn="ctr">
                <a:lnSpc>
                  <a:spcPts val="3037"/>
                </a:lnSpc>
              </a:pPr>
              <a:r>
                <a:rPr lang="en-US" sz="2761">
                  <a:solidFill>
                    <a:srgbClr val="00AFAA"/>
                  </a:solidFill>
                  <a:latin typeface="More Sugar"/>
                  <a:ea typeface="More Sugar"/>
                  <a:cs typeface="More Sugar"/>
                  <a:sym typeface="More Sugar"/>
                </a:rPr>
                <a:t>Be yourself! If you like and believe in your </a:t>
              </a:r>
            </a:p>
            <a:p>
              <a:pPr algn="ctr">
                <a:lnSpc>
                  <a:spcPts val="3037"/>
                </a:lnSpc>
              </a:pPr>
              <a:r>
                <a:rPr lang="en-US" sz="2761">
                  <a:solidFill>
                    <a:srgbClr val="00AFAA"/>
                  </a:solidFill>
                  <a:latin typeface="More Sugar"/>
                  <a:ea typeface="More Sugar"/>
                  <a:cs typeface="More Sugar"/>
                  <a:sym typeface="More Sugar"/>
                </a:rPr>
                <a:t>idea, so will we!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12598" y="1673890"/>
            <a:ext cx="6561695" cy="6733355"/>
            <a:chOff x="0" y="0"/>
            <a:chExt cx="8748927" cy="897780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748927" cy="8813022"/>
            </a:xfrm>
            <a:custGeom>
              <a:avLst/>
              <a:gdLst/>
              <a:ahLst/>
              <a:cxnLst/>
              <a:rect r="r" b="b" t="t" l="l"/>
              <a:pathLst>
                <a:path h="8813022" w="8748927">
                  <a:moveTo>
                    <a:pt x="0" y="0"/>
                  </a:moveTo>
                  <a:lnTo>
                    <a:pt x="8748927" y="0"/>
                  </a:lnTo>
                  <a:lnTo>
                    <a:pt x="8748927" y="8813022"/>
                  </a:lnTo>
                  <a:lnTo>
                    <a:pt x="0" y="8813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09805" y="2479078"/>
              <a:ext cx="7519240" cy="64987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1"/>
                </a:lnSpc>
              </a:pPr>
              <a:r>
                <a:rPr lang="en-US" sz="3326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Make a list of all the </a:t>
              </a:r>
            </a:p>
            <a:p>
              <a:pPr algn="ctr">
                <a:lnSpc>
                  <a:spcPts val="3991"/>
                </a:lnSpc>
              </a:pPr>
              <a:r>
                <a:rPr lang="en-US" sz="3326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things that help you get through stress or worry. </a:t>
              </a:r>
            </a:p>
            <a:p>
              <a:pPr algn="ctr">
                <a:lnSpc>
                  <a:spcPts val="3991"/>
                </a:lnSpc>
              </a:pPr>
              <a:r>
                <a:rPr lang="en-US" sz="3326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Like:</a:t>
              </a:r>
            </a:p>
            <a:p>
              <a:pPr algn="ctr">
                <a:lnSpc>
                  <a:spcPts val="3991"/>
                </a:lnSpc>
              </a:pPr>
              <a:r>
                <a:rPr lang="en-US" sz="3326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Going for walks</a:t>
              </a:r>
            </a:p>
            <a:p>
              <a:pPr algn="ctr">
                <a:lnSpc>
                  <a:spcPts val="3991"/>
                </a:lnSpc>
              </a:pPr>
              <a:r>
                <a:rPr lang="en-US" sz="3326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Talking with friends</a:t>
              </a:r>
            </a:p>
            <a:p>
              <a:pPr algn="ctr">
                <a:lnSpc>
                  <a:spcPts val="3991"/>
                </a:lnSpc>
              </a:pPr>
              <a:r>
                <a:rPr lang="en-US" sz="3326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Listening to music</a:t>
              </a:r>
            </a:p>
            <a:p>
              <a:pPr algn="ctr">
                <a:lnSpc>
                  <a:spcPts val="3991"/>
                </a:lnSpc>
              </a:pPr>
              <a:r>
                <a:rPr lang="en-US" sz="3326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Drawing</a:t>
              </a:r>
            </a:p>
            <a:p>
              <a:pPr algn="ctr">
                <a:lnSpc>
                  <a:spcPts val="3991"/>
                </a:lnSpc>
              </a:pPr>
              <a:r>
                <a:rPr lang="en-US" sz="3326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Baking</a:t>
              </a:r>
            </a:p>
            <a:p>
              <a:pPr algn="ctr">
                <a:lnSpc>
                  <a:spcPts val="3991"/>
                </a:lnSpc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118647" y="1292548"/>
              <a:ext cx="6759188" cy="981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28"/>
                </a:lnSpc>
              </a:pPr>
              <a:r>
                <a:rPr lang="en-US" sz="5117">
                  <a:solidFill>
                    <a:srgbClr val="FFFFFF"/>
                  </a:solidFill>
                  <a:latin typeface="More Sugar"/>
                  <a:ea typeface="More Sugar"/>
                  <a:cs typeface="More Sugar"/>
                  <a:sym typeface="More Sugar"/>
                </a:rPr>
                <a:t>STEP 2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093465" y="4180715"/>
            <a:ext cx="3801271" cy="5077585"/>
            <a:chOff x="0" y="0"/>
            <a:chExt cx="5068362" cy="6770114"/>
          </a:xfrm>
        </p:grpSpPr>
        <p:sp>
          <p:nvSpPr>
            <p:cNvPr name="Freeform 12" id="12"/>
            <p:cNvSpPr/>
            <p:nvPr/>
          </p:nvSpPr>
          <p:spPr>
            <a:xfrm flipH="false" flipV="false" rot="5466568">
              <a:off x="-803675" y="915043"/>
              <a:ext cx="6675712" cy="4940027"/>
            </a:xfrm>
            <a:custGeom>
              <a:avLst/>
              <a:gdLst/>
              <a:ahLst/>
              <a:cxnLst/>
              <a:rect r="r" b="b" t="t" l="l"/>
              <a:pathLst>
                <a:path h="4940027" w="6675712">
                  <a:moveTo>
                    <a:pt x="0" y="0"/>
                  </a:moveTo>
                  <a:lnTo>
                    <a:pt x="6675712" y="0"/>
                  </a:lnTo>
                  <a:lnTo>
                    <a:pt x="6675712" y="4940027"/>
                  </a:lnTo>
                  <a:lnTo>
                    <a:pt x="0" y="4940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576687" y="980071"/>
              <a:ext cx="3914987" cy="5271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27"/>
                </a:lnSpc>
              </a:pPr>
              <a:r>
                <a:rPr lang="en-US" sz="3024">
                  <a:solidFill>
                    <a:srgbClr val="E85B52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TIP 2:</a:t>
              </a:r>
            </a:p>
            <a:p>
              <a:pPr algn="ctr">
                <a:lnSpc>
                  <a:spcPts val="3089"/>
                </a:lnSpc>
              </a:pPr>
            </a:p>
            <a:p>
              <a:pPr algn="ctr">
                <a:lnSpc>
                  <a:spcPts val="3089"/>
                </a:lnSpc>
              </a:pPr>
              <a:r>
                <a:rPr lang="en-US" sz="2808">
                  <a:solidFill>
                    <a:srgbClr val="00AFAA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Think about some things you liked to do when you were younger. What kinds of activities made you feel happy and calm?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14023" y="1914810"/>
            <a:ext cx="7969144" cy="6978194"/>
            <a:chOff x="0" y="0"/>
            <a:chExt cx="10625526" cy="9304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91147" y="0"/>
              <a:ext cx="9056223" cy="9122569"/>
            </a:xfrm>
            <a:custGeom>
              <a:avLst/>
              <a:gdLst/>
              <a:ahLst/>
              <a:cxnLst/>
              <a:rect r="r" b="b" t="t" l="l"/>
              <a:pathLst>
                <a:path h="9122569" w="9056223">
                  <a:moveTo>
                    <a:pt x="0" y="0"/>
                  </a:moveTo>
                  <a:lnTo>
                    <a:pt x="9056223" y="0"/>
                  </a:lnTo>
                  <a:lnTo>
                    <a:pt x="9056223" y="9122569"/>
                  </a:lnTo>
                  <a:lnTo>
                    <a:pt x="0" y="9122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1491874" y="2764998"/>
              <a:ext cx="7641777" cy="6539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9"/>
                </a:lnSpc>
              </a:pPr>
            </a:p>
            <a:p>
              <a:pPr algn="ctr">
                <a:lnSpc>
                  <a:spcPts val="4329"/>
                </a:lnSpc>
              </a:pPr>
              <a:r>
                <a:rPr lang="en-US" sz="3608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Make a list of new ideas that you’ve thought about trying, or that you think  would help you or a friend get through stress </a:t>
              </a:r>
            </a:p>
            <a:p>
              <a:pPr algn="ctr">
                <a:lnSpc>
                  <a:spcPts val="4329"/>
                </a:lnSpc>
              </a:pPr>
              <a:r>
                <a:rPr lang="en-US" sz="3608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and worry</a:t>
              </a:r>
            </a:p>
            <a:p>
              <a:pPr algn="ctr">
                <a:lnSpc>
                  <a:spcPts val="4329"/>
                </a:lnSpc>
              </a:pPr>
            </a:p>
            <a:p>
              <a:pPr algn="ctr">
                <a:lnSpc>
                  <a:spcPts val="4329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122079"/>
              <a:ext cx="10625526" cy="11615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14"/>
                </a:lnSpc>
              </a:pPr>
              <a:r>
                <a:rPr lang="en-US" sz="6013">
                  <a:solidFill>
                    <a:srgbClr val="FFFFFF"/>
                  </a:solidFill>
                  <a:latin typeface="More Sugar"/>
                  <a:ea typeface="More Sugar"/>
                  <a:cs typeface="More Sugar"/>
                  <a:sym typeface="More Sugar"/>
                </a:rPr>
                <a:t>STEP 3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09979" y="1584322"/>
            <a:ext cx="1959604" cy="2464911"/>
          </a:xfrm>
          <a:custGeom>
            <a:avLst/>
            <a:gdLst/>
            <a:ahLst/>
            <a:cxnLst/>
            <a:rect r="r" b="b" t="t" l="l"/>
            <a:pathLst>
              <a:path h="2464911" w="1959604">
                <a:moveTo>
                  <a:pt x="0" y="0"/>
                </a:moveTo>
                <a:lnTo>
                  <a:pt x="1959604" y="0"/>
                </a:lnTo>
                <a:lnTo>
                  <a:pt x="1959604" y="2464911"/>
                </a:lnTo>
                <a:lnTo>
                  <a:pt x="0" y="2464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49958">
            <a:off x="12853152" y="5964039"/>
            <a:ext cx="2432807" cy="2697669"/>
          </a:xfrm>
          <a:custGeom>
            <a:avLst/>
            <a:gdLst/>
            <a:ahLst/>
            <a:cxnLst/>
            <a:rect r="r" b="b" t="t" l="l"/>
            <a:pathLst>
              <a:path h="2697669" w="2432807">
                <a:moveTo>
                  <a:pt x="0" y="0"/>
                </a:moveTo>
                <a:lnTo>
                  <a:pt x="2432807" y="0"/>
                </a:lnTo>
                <a:lnTo>
                  <a:pt x="2432807" y="2697670"/>
                </a:lnTo>
                <a:lnTo>
                  <a:pt x="0" y="2697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218692" y="1584322"/>
            <a:ext cx="5296727" cy="3919578"/>
            <a:chOff x="0" y="0"/>
            <a:chExt cx="7062302" cy="5226104"/>
          </a:xfrm>
        </p:grpSpPr>
        <p:sp>
          <p:nvSpPr>
            <p:cNvPr name="Freeform 9" id="9"/>
            <p:cNvSpPr/>
            <p:nvPr/>
          </p:nvSpPr>
          <p:spPr>
            <a:xfrm flipH="false" flipV="false" rot="-10800000">
              <a:off x="0" y="0"/>
              <a:ext cx="7062302" cy="5226104"/>
            </a:xfrm>
            <a:custGeom>
              <a:avLst/>
              <a:gdLst/>
              <a:ahLst/>
              <a:cxnLst/>
              <a:rect r="r" b="b" t="t" l="l"/>
              <a:pathLst>
                <a:path h="5226104" w="7062302">
                  <a:moveTo>
                    <a:pt x="0" y="0"/>
                  </a:moveTo>
                  <a:lnTo>
                    <a:pt x="7062302" y="0"/>
                  </a:lnTo>
                  <a:lnTo>
                    <a:pt x="7062302" y="5226104"/>
                  </a:lnTo>
                  <a:lnTo>
                    <a:pt x="0" y="5226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550651" y="458879"/>
              <a:ext cx="6021882" cy="4173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95"/>
                </a:lnSpc>
              </a:pPr>
              <a:r>
                <a:rPr lang="en-US" sz="3541">
                  <a:solidFill>
                    <a:srgbClr val="E85B52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TIP 3:</a:t>
              </a:r>
            </a:p>
            <a:p>
              <a:pPr algn="ctr">
                <a:lnSpc>
                  <a:spcPts val="2782"/>
                </a:lnSpc>
              </a:pPr>
            </a:p>
            <a:p>
              <a:pPr algn="ctr">
                <a:lnSpc>
                  <a:spcPts val="3617"/>
                </a:lnSpc>
              </a:pPr>
              <a:r>
                <a:rPr lang="en-US" sz="3288">
                  <a:solidFill>
                    <a:srgbClr val="00AFAA"/>
                  </a:solidFill>
                  <a:latin typeface="More Sugar"/>
                  <a:ea typeface="More Sugar"/>
                  <a:cs typeface="More Sugar"/>
                  <a:sym typeface="More Sugar"/>
                </a:rPr>
                <a:t>What calming activity could you do in a car? On a sidewalk? </a:t>
              </a:r>
            </a:p>
            <a:p>
              <a:pPr algn="ctr">
                <a:lnSpc>
                  <a:spcPts val="3617"/>
                </a:lnSpc>
              </a:pPr>
              <a:r>
                <a:rPr lang="en-US" sz="3288">
                  <a:solidFill>
                    <a:srgbClr val="00AFAA"/>
                  </a:solidFill>
                  <a:latin typeface="More Sugar"/>
                  <a:ea typeface="More Sugar"/>
                  <a:cs typeface="More Sugar"/>
                  <a:sym typeface="More Sugar"/>
                </a:rPr>
                <a:t>At a school desk? </a:t>
              </a:r>
            </a:p>
            <a:p>
              <a:pPr algn="ctr">
                <a:lnSpc>
                  <a:spcPts val="3617"/>
                </a:lnSpc>
              </a:pPr>
              <a:r>
                <a:rPr lang="en-US" sz="3288">
                  <a:solidFill>
                    <a:srgbClr val="00AFAA"/>
                  </a:solidFill>
                  <a:latin typeface="More Sugar"/>
                  <a:ea typeface="More Sugar"/>
                  <a:cs typeface="More Sugar"/>
                  <a:sym typeface="More Sugar"/>
                </a:rPr>
                <a:t>In a hallway?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2229" y="1555401"/>
            <a:ext cx="8045111" cy="3992386"/>
          </a:xfrm>
          <a:custGeom>
            <a:avLst/>
            <a:gdLst/>
            <a:ahLst/>
            <a:cxnLst/>
            <a:rect r="r" b="b" t="t" l="l"/>
            <a:pathLst>
              <a:path h="3992386" w="8045111">
                <a:moveTo>
                  <a:pt x="0" y="0"/>
                </a:moveTo>
                <a:lnTo>
                  <a:pt x="8045111" y="0"/>
                </a:lnTo>
                <a:lnTo>
                  <a:pt x="8045111" y="3992386"/>
                </a:lnTo>
                <a:lnTo>
                  <a:pt x="0" y="3992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7209" y="6006044"/>
            <a:ext cx="3047541" cy="2125660"/>
          </a:xfrm>
          <a:custGeom>
            <a:avLst/>
            <a:gdLst/>
            <a:ahLst/>
            <a:cxnLst/>
            <a:rect r="r" b="b" t="t" l="l"/>
            <a:pathLst>
              <a:path h="2125660" w="3047541">
                <a:moveTo>
                  <a:pt x="0" y="0"/>
                </a:moveTo>
                <a:lnTo>
                  <a:pt x="3047541" y="0"/>
                </a:lnTo>
                <a:lnTo>
                  <a:pt x="3047541" y="2125659"/>
                </a:lnTo>
                <a:lnTo>
                  <a:pt x="0" y="2125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51283">
            <a:off x="4328813" y="6397990"/>
            <a:ext cx="2141921" cy="3067855"/>
          </a:xfrm>
          <a:custGeom>
            <a:avLst/>
            <a:gdLst/>
            <a:ahLst/>
            <a:cxnLst/>
            <a:rect r="r" b="b" t="t" l="l"/>
            <a:pathLst>
              <a:path h="3067855" w="2141921">
                <a:moveTo>
                  <a:pt x="0" y="0"/>
                </a:moveTo>
                <a:lnTo>
                  <a:pt x="2141921" y="0"/>
                </a:lnTo>
                <a:lnTo>
                  <a:pt x="2141921" y="3067855"/>
                </a:lnTo>
                <a:lnTo>
                  <a:pt x="0" y="30678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806036" y="1282412"/>
            <a:ext cx="7410722" cy="7465013"/>
            <a:chOff x="0" y="0"/>
            <a:chExt cx="9880963" cy="99533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880963" cy="9953351"/>
            </a:xfrm>
            <a:custGeom>
              <a:avLst/>
              <a:gdLst/>
              <a:ahLst/>
              <a:cxnLst/>
              <a:rect r="r" b="b" t="t" l="l"/>
              <a:pathLst>
                <a:path h="9953351" w="9880963">
                  <a:moveTo>
                    <a:pt x="0" y="0"/>
                  </a:moveTo>
                  <a:lnTo>
                    <a:pt x="9880963" y="0"/>
                  </a:lnTo>
                  <a:lnTo>
                    <a:pt x="9880963" y="9953351"/>
                  </a:lnTo>
                  <a:lnTo>
                    <a:pt x="0" y="9953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195695" y="1940569"/>
              <a:ext cx="7489573" cy="75137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30"/>
                </a:lnSpc>
              </a:pPr>
            </a:p>
            <a:p>
              <a:pPr algn="ctr">
                <a:lnSpc>
                  <a:spcPts val="3306"/>
                </a:lnSpc>
              </a:pPr>
              <a:r>
                <a:rPr lang="en-US" sz="2755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Using your list of ideas and gathered objects (see TIP 4) as inspiration, dream up some specific activities. If you like going on walks, what is a creative activity that you could do on a walk? If you’re working with an object (cereal box, playing cards, an old </a:t>
              </a:r>
            </a:p>
            <a:p>
              <a:pPr algn="ctr">
                <a:lnSpc>
                  <a:spcPts val="3306"/>
                </a:lnSpc>
              </a:pPr>
              <a:r>
                <a:rPr lang="en-US" sz="2755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T-shirt, etc.), how could your object be used in a project </a:t>
              </a:r>
            </a:p>
            <a:p>
              <a:pPr algn="ctr">
                <a:lnSpc>
                  <a:spcPts val="3306"/>
                </a:lnSpc>
              </a:pPr>
              <a:r>
                <a:rPr lang="en-US" sz="2755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that helps with stress </a:t>
              </a:r>
            </a:p>
            <a:p>
              <a:pPr algn="ctr">
                <a:lnSpc>
                  <a:spcPts val="3306"/>
                </a:lnSpc>
              </a:pPr>
              <a:r>
                <a:rPr lang="en-US" sz="2755">
                  <a:solidFill>
                    <a:srgbClr val="E7F6F4"/>
                  </a:solidFill>
                  <a:latin typeface="More Sugar"/>
                  <a:ea typeface="More Sugar"/>
                  <a:cs typeface="More Sugar"/>
                  <a:sym typeface="More Sugar"/>
                </a:rPr>
                <a:t>and worry?</a:t>
              </a:r>
            </a:p>
            <a:p>
              <a:pPr algn="ctr">
                <a:lnSpc>
                  <a:spcPts val="3306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409896" y="1409786"/>
              <a:ext cx="7489573" cy="8237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62"/>
                </a:lnSpc>
              </a:pPr>
              <a:r>
                <a:rPr lang="en-US" sz="4238">
                  <a:solidFill>
                    <a:srgbClr val="FFFFFF"/>
                  </a:solidFill>
                  <a:latin typeface="More Sugar"/>
                  <a:ea typeface="More Sugar"/>
                  <a:cs typeface="More Sugar"/>
                  <a:sym typeface="More Sugar"/>
                </a:rPr>
                <a:t>STEP 4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814040" y="6182282"/>
            <a:ext cx="2431521" cy="2303866"/>
          </a:xfrm>
          <a:custGeom>
            <a:avLst/>
            <a:gdLst/>
            <a:ahLst/>
            <a:cxnLst/>
            <a:rect r="r" b="b" t="t" l="l"/>
            <a:pathLst>
              <a:path h="2303866" w="2431521">
                <a:moveTo>
                  <a:pt x="0" y="0"/>
                </a:moveTo>
                <a:lnTo>
                  <a:pt x="2431520" y="0"/>
                </a:lnTo>
                <a:lnTo>
                  <a:pt x="2431520" y="2303866"/>
                </a:lnTo>
                <a:lnTo>
                  <a:pt x="0" y="23038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57416" y="1883249"/>
            <a:ext cx="7110907" cy="330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3269">
                <a:solidFill>
                  <a:srgbClr val="E85B52"/>
                </a:solidFill>
                <a:latin typeface="More Sugar"/>
                <a:ea typeface="More Sugar"/>
                <a:cs typeface="More Sugar"/>
                <a:sym typeface="More Sugar"/>
              </a:rPr>
              <a:t>TIP 4:</a:t>
            </a:r>
          </a:p>
          <a:p>
            <a:pPr algn="ctr">
              <a:lnSpc>
                <a:spcPts val="2569"/>
              </a:lnSpc>
            </a:pPr>
          </a:p>
          <a:p>
            <a:pPr algn="ctr">
              <a:lnSpc>
                <a:spcPts val="3340"/>
              </a:lnSpc>
            </a:pPr>
            <a:r>
              <a:rPr lang="en-US" sz="3036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Look around your room, g</a:t>
            </a:r>
            <a:r>
              <a:rPr lang="en-US" sz="3036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o for a walk, stroll through a thrift store, dig through the recycling bin. Ask yourself: </a:t>
            </a:r>
          </a:p>
          <a:p>
            <a:pPr algn="ctr">
              <a:lnSpc>
                <a:spcPts val="3340"/>
              </a:lnSpc>
            </a:pPr>
            <a:r>
              <a:rPr lang="en-US" sz="3036">
                <a:solidFill>
                  <a:srgbClr val="00AFAA"/>
                </a:solidFill>
                <a:latin typeface="More Sugar"/>
                <a:ea typeface="More Sugar"/>
                <a:cs typeface="More Sugar"/>
                <a:sym typeface="More Sugar"/>
              </a:rPr>
              <a:t>How could this object be used in a project that helps people stay connected to their “OK selves”?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DAGceepK7AQ</dc:identifier>
  <dcterms:modified xsi:type="dcterms:W3CDTF">2011-08-01T06:04:30Z</dcterms:modified>
  <cp:revision>1</cp:revision>
  <dc:title>OK Challenge slideshow</dc:title>
</cp:coreProperties>
</file>